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8" r:id="rId3"/>
    <p:sldId id="273" r:id="rId4"/>
    <p:sldId id="267" r:id="rId5"/>
    <p:sldId id="274" r:id="rId6"/>
    <p:sldId id="276" r:id="rId7"/>
    <p:sldId id="275" r:id="rId8"/>
    <p:sldId id="284" r:id="rId9"/>
    <p:sldId id="285" r:id="rId10"/>
    <p:sldId id="277" r:id="rId11"/>
    <p:sldId id="279" r:id="rId12"/>
    <p:sldId id="280" r:id="rId13"/>
    <p:sldId id="286" r:id="rId14"/>
    <p:sldId id="282" r:id="rId15"/>
    <p:sldId id="283" r:id="rId16"/>
  </p:sldIdLst>
  <p:sldSz cx="12188825" cy="6858000"/>
  <p:notesSz cx="6797675" cy="987425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B9C4"/>
    <a:srgbClr val="C0C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1" autoAdjust="0"/>
  </p:normalViewPr>
  <p:slideViewPr>
    <p:cSldViewPr showGuides="1">
      <p:cViewPr varScale="1">
        <p:scale>
          <a:sx n="132" d="100"/>
          <a:sy n="132" d="100"/>
        </p:scale>
        <p:origin x="422" y="58"/>
      </p:cViewPr>
      <p:guideLst>
        <p:guide orient="horz" pos="2160"/>
        <p:guide pos="3839"/>
        <p:guide pos="1007"/>
      </p:guideLst>
    </p:cSldViewPr>
  </p:slideViewPr>
  <p:outlineViewPr>
    <p:cViewPr>
      <p:scale>
        <a:sx n="33" d="100"/>
        <a:sy n="33" d="100"/>
      </p:scale>
      <p:origin x="0" y="-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3" d="100"/>
          <a:sy n="123" d="100"/>
        </p:scale>
        <p:origin x="4972" y="6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de-AT" dirty="0"/>
              <a:t>Grafik Taktil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de-AT" dirty="0"/>
              <a:t>Weingartner Johannes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F899DD5-5DA3-4CED-B3DC-C63C5E770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1.12.2018</a:t>
            </a:r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9T15:24:16.67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9T17:00:15.23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1,'5'5,"7"2,7 10,-1 12,-2 7,5 1,0 6,-9-5,-11-8,-12-11,-4-7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9T17:00:17.46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9T17:00:20.00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1 206,'5'0,"2"6,0 11,-2-2,-6-14,-4-12,0-10,0-11,1-5,2-2,0 1,2 1,-1 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9T15:24:19.88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1336 44,'-5'0,"-7"0,-7 0,-15 0,-17 5,-21 2,-14-1,-12 0,-20-3,-17 0,-5-2,0-6,20-2,24 1,23 0,20 2,8 2,16-5,20 0,15 0,12 2,8 2,0-5,-4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9T15:24:20.54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9T15:24:21.27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1,'10'0,"25"0,10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9T15:24:57.46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0 116,'5'0,"7"0,7-5,4-2,5 1,2-5,1 1,0 1,1-3,4 1,-3-3,-2 1,-2 3,0 2,-1 9,2 4,-1 5,1 2,-5 4,-7-1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9T15:24:58.71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32,'5'0,"7"0,6 0,11 0,6-5,1-2,0 0,5 2,-1 1,5 2,-2 1,4 0,-3 1,-2 1,-4-1,-3 0,3 0,-1 1,0-1,13 0,4 0,-7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9T15:25:06.50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1047 1,'-5'0,"-32"0,-21 0,-11 0,2 0,7 0,3 0,6 0,7 0,6 0,4 0,-3 0,-5 0,-5 0,-6 0,-3 0,-9 0,-2 0,4 0,8 0,13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9T15:25:11.37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9T17:00:11.31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1.12.2018</a:t>
            </a:r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8CCFA7-7AA8-451F-BCCD-6869B56929E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816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10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C1A1AF-22FA-4D2A-9AC1-7B2439BD1DC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82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11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509FB5-F6AD-4627-B8CF-881A6FD7273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998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12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E86287-8C05-435F-BDCC-B9F931C51EC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123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14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19A478-9CD5-4FAA-AA37-45FCCCA18EE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52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15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6FC252-4EFE-4AE5-BB5C-E99D5E8B27C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7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2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F99EE1-0474-43DB-BA0D-D0F02CF5ECD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3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C58F84-66AC-4D98-A55C-B73992B571E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60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4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376163-65D7-465C-91D9-1CD2A918087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157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5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2BCEB8-DE4C-4B0A-841D-C7E71FAE64C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77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6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8A801F-DDCC-46BC-AB87-06380A71B5C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417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7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B0E2DD-2A03-43E4-9F18-40CF75C7B76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22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8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54E549-A210-459D-8262-267A467E066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024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9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37FE0D-F9DE-40FE-9AC9-B5A3C7CAFA6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de-DE"/>
              <a:t>1.12.2018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1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9" name="Rechteck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10" name="Rechteck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11" name="Rechteck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12" name="Rechteck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cxnSp>
        <p:nvCxnSpPr>
          <p:cNvPr id="13" name="Gerader Verbinde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r>
              <a:rPr lang="de-AT" sz="4400" dirty="0" err="1">
                <a:latin typeface="HBS-8-Braille Taktil" panose="020B0603050302020204" pitchFamily="34" charset="0"/>
              </a:rPr>
              <a:t>bbi</a:t>
            </a:r>
            <a:endParaRPr lang="de-DE" sz="4400" dirty="0">
              <a:latin typeface="HBS-8-Braille Taktil" panose="020B0603050302020204" pitchFamily="34" charset="0"/>
            </a:endParaRPr>
          </a:p>
        </p:txBody>
      </p:sp>
      <p:cxnSp>
        <p:nvCxnSpPr>
          <p:cNvPr id="15" name="Gerader Verbinde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39653FF-584C-4295-B9BD-B301234087FB}" type="datetime1">
              <a:rPr lang="de-DE" smtClean="0"/>
              <a:t>25.11.2018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08346F-C88D-4D49-ABC1-C3DDD04515F6}" type="datetime1">
              <a:rPr lang="de-DE" smtClean="0"/>
              <a:t>25.11.2018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de-DE" dirty="0"/>
          </a:p>
        </p:txBody>
      </p:sp>
      <p:sp>
        <p:nvSpPr>
          <p:cNvPr id="8" name="Rechteck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9" name="Rechteck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10" name="Rechteck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cxnSp>
        <p:nvCxnSpPr>
          <p:cNvPr id="11" name="Gerader Verbinde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dirty="0"/>
          </a:p>
        </p:txBody>
      </p:sp>
      <p:cxnSp>
        <p:nvCxnSpPr>
          <p:cNvPr id="14" name="Gerader Verbinde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E19F2B-C775-47B0-A260-8177EC8DB4A2}" type="datetime1">
              <a:rPr lang="de-DE" smtClean="0"/>
              <a:t>25.11.2018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A0633-C32E-4DB7-874D-B49CB70BC79E}" type="datetime1">
              <a:rPr lang="de-DE" smtClean="0"/>
              <a:t>25.11.2018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20" name="Rechteck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24" name="Rechteck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21" name="Rechteck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cxnSp>
        <p:nvCxnSpPr>
          <p:cNvPr id="22" name="Gerader Verbinde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r>
              <a:rPr lang="de-AT" sz="4400" dirty="0" err="1">
                <a:latin typeface="HBS-8-Braille Taktil" panose="020B0603050302020204" pitchFamily="34" charset="0"/>
              </a:rPr>
              <a:t>bbi</a:t>
            </a:r>
            <a:endParaRPr lang="de-DE" sz="4400" dirty="0">
              <a:latin typeface="HBS-8-Braille Taktil" panose="020B0603050302020204" pitchFamily="34" charset="0"/>
            </a:endParaRPr>
          </a:p>
        </p:txBody>
      </p:sp>
      <p:cxnSp>
        <p:nvCxnSpPr>
          <p:cNvPr id="23" name="Gerader Verbinde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27" name="Rechteck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28" name="Rechteck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30" name="Rechteck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cxnSp>
        <p:nvCxnSpPr>
          <p:cNvPr id="31" name="Gerader Verbinde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cxnSp>
        <p:nvCxnSpPr>
          <p:cNvPr id="33" name="Gerader Verbinde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D2E6AC15-EBF0-44F5-B791-F813D2661253}" type="datetime1">
              <a:rPr lang="de-DE" smtClean="0"/>
              <a:t>25.11.2018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853CE-5F01-4AB7-A559-DC0F983E1BAE}" type="datetime1">
              <a:rPr lang="de-DE" smtClean="0"/>
              <a:t>25.11.2018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 rtl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 rtl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0F78EA-5242-468F-A912-8FA022F01329}" type="datetime1">
              <a:rPr lang="de-DE" smtClean="0"/>
              <a:t>25.11.2018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F011B9-128F-492A-A37C-522214007730}" type="datetime1">
              <a:rPr lang="de-DE" smtClean="0"/>
              <a:t>25.11.2018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de-DE" dirty="0"/>
          </a:p>
        </p:txBody>
      </p:sp>
      <p:sp>
        <p:nvSpPr>
          <p:cNvPr id="6" name="Rechteck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de-DE" dirty="0"/>
          </a:p>
        </p:txBody>
      </p:sp>
      <p:cxnSp>
        <p:nvCxnSpPr>
          <p:cNvPr id="7" name="Gerader Verbinde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de-DE" dirty="0"/>
          </a:p>
        </p:txBody>
      </p:sp>
      <p:sp>
        <p:nvSpPr>
          <p:cNvPr id="9" name="Rechteck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6313F4-13FF-4F4D-9D80-357B8D3992DD}" type="datetime1">
              <a:rPr lang="de-DE" smtClean="0"/>
              <a:t>25.11.2018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de-DE" dirty="0"/>
          </a:p>
        </p:txBody>
      </p:sp>
      <p:sp>
        <p:nvSpPr>
          <p:cNvPr id="9" name="Rechteck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de-DE" dirty="0"/>
          </a:p>
        </p:txBody>
      </p:sp>
      <p:cxnSp>
        <p:nvCxnSpPr>
          <p:cNvPr id="10" name="Gerader Verbinde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1074240" y="381000"/>
            <a:ext cx="3293422" cy="1031776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Titelmaster-format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700808"/>
            <a:ext cx="3293422" cy="4471392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3B8368-28A1-41F1-B4AA-0F7CC97B3767}" type="datetime1">
              <a:rPr lang="de-DE" smtClean="0"/>
              <a:t>25.11.2018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de-DE" dirty="0"/>
          </a:p>
        </p:txBody>
      </p:sp>
      <p:sp>
        <p:nvSpPr>
          <p:cNvPr id="8" name="Rechteck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de-DE" dirty="0"/>
          </a:p>
        </p:txBody>
      </p:sp>
      <p:sp>
        <p:nvSpPr>
          <p:cNvPr id="9" name="Rechteck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de-DE" dirty="0"/>
              <a:t>Titelmaster-format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dirty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EBD672BB-7B69-462D-9852-95B95C57FEBD}" type="datetime1">
              <a:rPr lang="de-DE" smtClean="0"/>
              <a:t>25.11.2018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r Verbinde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de-DE" dirty="0"/>
          </a:p>
        </p:txBody>
      </p:sp>
      <p:sp>
        <p:nvSpPr>
          <p:cNvPr id="8" name="Rechteck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9" name="Rechteck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dirty="0"/>
          </a:p>
        </p:txBody>
      </p:sp>
      <p:sp>
        <p:nvSpPr>
          <p:cNvPr id="13" name="Rechteck 12"/>
          <p:cNvSpPr/>
          <p:nvPr/>
        </p:nvSpPr>
        <p:spPr bwMode="black">
          <a:xfrm>
            <a:off x="617143" y="736219"/>
            <a:ext cx="609433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de-AT" sz="2400" dirty="0" err="1">
                <a:latin typeface="HBS-8-Braille Taktil" panose="020B0603050302020204" pitchFamily="34" charset="0"/>
              </a:rPr>
              <a:t>bbi</a:t>
            </a:r>
            <a:endParaRPr lang="de-AT" sz="2400" dirty="0">
              <a:latin typeface="HBS-8-Braille Taktil" panose="020B0603050302020204" pitchFamily="34" charset="0"/>
            </a:endParaRPr>
          </a:p>
        </p:txBody>
      </p:sp>
      <p:cxnSp>
        <p:nvCxnSpPr>
          <p:cNvPr id="14" name="Gerader Verbinde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9F11E63A-83C6-4C6B-AE73-D4ADB9AC03AA}" type="datetime1">
              <a:rPr lang="de-DE" smtClean="0"/>
              <a:t>25.11.2018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image" Target="../media/image8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0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3.png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19" Type="http://schemas.openxmlformats.org/officeDocument/2006/relationships/image" Target="../media/image9.jpg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customXml" Target="../ink/ink10.xm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7A96A59-B5C3-4220-8173-0FB05A7B8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90" y="19801"/>
            <a:ext cx="7667122" cy="3625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Grafik taktil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de-DE" sz="2800" dirty="0"/>
              <a:t>Erstellung taktiler Grafiken mit Hilfe von Schwellkopien für den Unterricht mit Schülerinnen und Schülern mit Blindheit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936043-B068-49EF-ACB2-72AEF8CF181B}"/>
              </a:ext>
            </a:extLst>
          </p:cNvPr>
          <p:cNvSpPr txBox="1"/>
          <p:nvPr/>
        </p:nvSpPr>
        <p:spPr>
          <a:xfrm>
            <a:off x="2428669" y="6165304"/>
            <a:ext cx="885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Johannes Weingartner 					       Oktober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3A6540-CDD2-40FE-8DF3-23CB1067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Grafik überarbeiten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ACEA546-A6AD-4AFC-B605-8088FBBF4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2284" y="177016"/>
            <a:ext cx="4176464" cy="3151168"/>
          </a:xfr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5B8629-20EF-4A7B-BE92-1D5A3DAE3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239" y="2204864"/>
            <a:ext cx="3508005" cy="39673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AT" dirty="0"/>
              <a:t>Screenshot vom Buch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markieren der farbigen Flächen und mit weiß färben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übermalen der Beschriftung (weiß)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speichern und einfügen in Word (A4)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Beschriften mit </a:t>
            </a:r>
            <a:br>
              <a:rPr lang="de-AT" dirty="0"/>
            </a:br>
            <a:r>
              <a:rPr lang="de-AT" dirty="0"/>
              <a:t>HBS-8-Braille-Taktil</a:t>
            </a:r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7A0D88F-9816-46E3-A505-ABC8C533D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580" y="3645024"/>
            <a:ext cx="4079305" cy="3111966"/>
          </a:xfrm>
          <a:prstGeom prst="rect">
            <a:avLst/>
          </a:prstGeom>
        </p:spPr>
      </p:pic>
      <p:sp>
        <p:nvSpPr>
          <p:cNvPr id="3" name="Pfeil: nach oben gebogen 2">
            <a:extLst>
              <a:ext uri="{FF2B5EF4-FFF2-40B4-BE49-F238E27FC236}">
                <a16:creationId xmlns:a16="http://schemas.microsoft.com/office/drawing/2014/main" id="{7CD6752D-9025-4E7D-9A21-4DFE882991C2}"/>
              </a:ext>
            </a:extLst>
          </p:cNvPr>
          <p:cNvSpPr/>
          <p:nvPr/>
        </p:nvSpPr>
        <p:spPr>
          <a:xfrm rot="5400000">
            <a:off x="6379248" y="4008260"/>
            <a:ext cx="1662575" cy="648072"/>
          </a:xfrm>
          <a:prstGeom prst="bentUpArrow">
            <a:avLst>
              <a:gd name="adj1" fmla="val 25000"/>
              <a:gd name="adj2" fmla="val 36809"/>
              <a:gd name="adj3" fmla="val 38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D4E1C-330A-44DF-9553-0A3E94D2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Karten selbst erstellen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464798E-A662-4C6F-BC13-95D5D5BF3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2135" y="1124744"/>
            <a:ext cx="3422517" cy="2364928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F41C0C-ADF3-4B2B-83BA-983AB5C02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Google Maps, kleiner Ausschnitt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Screenshot erstellen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in z.B. Paint.net Kontrast ändern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Straßen auswählen und schwarz färben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Kontrast und Helligkeit anpassen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015DA6-08A9-4A04-A422-70902D192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668" y="1136081"/>
            <a:ext cx="3422517" cy="236492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EAE17CE-0C95-48CE-8262-25A157B98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135" y="4160416"/>
            <a:ext cx="3422518" cy="23649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02A0FFC-15DE-4152-AC8A-BE9B7A37E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668" y="4160416"/>
            <a:ext cx="3422517" cy="236492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E5276EE-1411-4DBD-9C0C-081C3A438CCF}"/>
              </a:ext>
            </a:extLst>
          </p:cNvPr>
          <p:cNvSpPr txBox="1"/>
          <p:nvPr/>
        </p:nvSpPr>
        <p:spPr>
          <a:xfrm>
            <a:off x="6094412" y="47667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/>
              <a:t>1.				2.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906AF67-B414-4D04-BD46-0CEBD16A1ABD}"/>
              </a:ext>
            </a:extLst>
          </p:cNvPr>
          <p:cNvSpPr txBox="1"/>
          <p:nvPr/>
        </p:nvSpPr>
        <p:spPr>
          <a:xfrm>
            <a:off x="6094412" y="3574757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/>
              <a:t>3.				4.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3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>
            <a:extLst>
              <a:ext uri="{FF2B5EF4-FFF2-40B4-BE49-F238E27FC236}">
                <a16:creationId xmlns:a16="http://schemas.microsoft.com/office/drawing/2014/main" id="{54BCC9F5-7053-40FF-9977-6D18EF91F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936" y="44624"/>
            <a:ext cx="3687748" cy="31462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D0B0C8-FCE4-4CBA-906E-018E610E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Grafik in Word erstellen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473CC3-AC7F-43D5-BD74-6164E8E70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/>
          <a:lstStyle/>
          <a:p>
            <a:endParaRPr lang="de-AT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D9EE97-4B5E-40B8-A8FD-6978E39BF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schnell, einfach und meist ausreichend genau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gut geeignet für geometrische Figuren und Diagramme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Beschriftung mit Textfeldern im gleichen Programm</a:t>
            </a:r>
            <a:br>
              <a:rPr lang="de-AT" dirty="0"/>
            </a:br>
            <a:r>
              <a:rPr lang="de-AT" dirty="0"/>
              <a:t>HBS-8-Braille-Taktil</a:t>
            </a:r>
            <a:br>
              <a:rPr lang="de-AT" dirty="0"/>
            </a:br>
            <a:r>
              <a:rPr lang="de-AT" dirty="0"/>
              <a:t>Größe 36, Laufweite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Linienstärke 3pt -4pt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Formatvorlagen mit Tastenkombination erstellen!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FAAE0961-C31F-49D5-A631-947BD7BEF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777" y="3140968"/>
            <a:ext cx="5569195" cy="35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CEFA6-882B-4C4B-AFD7-C7B437E8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Inkscape</a:t>
            </a:r>
            <a:endParaRPr lang="de-AT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6DBEACB-CB08-4EB7-A5A6-774DC4FFD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2" t="1254" b="-1"/>
          <a:stretch/>
        </p:blipFill>
        <p:spPr>
          <a:xfrm>
            <a:off x="4846150" y="764704"/>
            <a:ext cx="7008901" cy="5254996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786184-EF42-41FD-A981-B499D7180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 err="1"/>
              <a:t>Opensource</a:t>
            </a:r>
            <a:r>
              <a:rPr lang="de-AT" dirty="0"/>
              <a:t> (kostenlos)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genaues Zeichnen möglich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nachzeichnen von Kurven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füllen mit Abstand zur Linie möglich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Beschriftung direkt im Programm möglich</a:t>
            </a:r>
          </a:p>
        </p:txBody>
      </p:sp>
    </p:spTree>
    <p:extLst>
      <p:ext uri="{BB962C8B-B14F-4D97-AF65-F5344CB8AC3E}">
        <p14:creationId xmlns:p14="http://schemas.microsoft.com/office/powerpoint/2010/main" val="25952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A2CE438-4A7B-41FF-B289-82AB834ED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99" t="15709" r="28360" b="21488"/>
          <a:stretch/>
        </p:blipFill>
        <p:spPr>
          <a:xfrm>
            <a:off x="5231196" y="189469"/>
            <a:ext cx="3527512" cy="231591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C00ED43-630E-4643-B1D5-A13E8F65D8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08" r="33733"/>
          <a:stretch/>
        </p:blipFill>
        <p:spPr>
          <a:xfrm>
            <a:off x="8830715" y="189469"/>
            <a:ext cx="2664297" cy="47529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D811D3-F86C-4D61-A470-61F47B81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erstellen mit </a:t>
            </a:r>
            <a:r>
              <a:rPr lang="de-AT" dirty="0" err="1"/>
              <a:t>Geogebra</a:t>
            </a:r>
            <a:r>
              <a:rPr lang="de-AT" dirty="0"/>
              <a:t>	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38EDBE6-362B-4B23-B776-012F3CAAF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30316" y="5072156"/>
            <a:ext cx="6264695" cy="1525196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A0E2C9-50A4-4209-872F-8BCBBBAAF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Aufwändige Grafiken möglich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einfache Bedienung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Funktionen plotten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Linienstärke 13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AT" dirty="0"/>
              <a:t>zum Beschriften exportieren und in Word einfügen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840EE0-B747-40BD-9D43-40A034C1E5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58" t="9134" r="15313" b="7523"/>
          <a:stretch/>
        </p:blipFill>
        <p:spPr>
          <a:xfrm>
            <a:off x="5230316" y="2566178"/>
            <a:ext cx="352839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232C5-B33F-43D1-9742-27EDED9E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Grafiken mit </a:t>
            </a:r>
            <a:r>
              <a:rPr lang="de-AT" dirty="0" err="1"/>
              <a:t>Termevaluator</a:t>
            </a:r>
            <a:r>
              <a:rPr lang="de-AT" dirty="0"/>
              <a:t> erstellen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2B9BA8-B1B7-4A48-A7A5-51704BF9B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blind bedienbar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sehr einfach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dirty="0"/>
              <a:t>Graphen können mit </a:t>
            </a:r>
            <a:br>
              <a:rPr lang="de-AT" dirty="0"/>
            </a:br>
            <a:r>
              <a:rPr lang="de-AT" dirty="0"/>
              <a:t>ALT +k in die Zwischenablage kopiert werden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AT" dirty="0"/>
              <a:t>nur Funktionsgraphen möglich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AT" dirty="0"/>
              <a:t>Beschriftung nicht anpassbar und manchmal </a:t>
            </a:r>
            <a:r>
              <a:rPr lang="de-AT"/>
              <a:t>im Weg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6D539F1-745C-426F-B9E5-65B834B75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44" y="688854"/>
            <a:ext cx="6984776" cy="52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E2F1B23B-0585-40B1-AE9A-BCCC5D278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267" y="4000500"/>
            <a:ext cx="3384376" cy="33843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E9C58A-8CF2-4FE7-A681-2DC55CCD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40" y="381000"/>
            <a:ext cx="3435996" cy="1103784"/>
          </a:xfrm>
        </p:spPr>
        <p:txBody>
          <a:bodyPr>
            <a:normAutofit fontScale="90000"/>
          </a:bodyPr>
          <a:lstStyle/>
          <a:p>
            <a:r>
              <a:rPr lang="de-AT" sz="2450" cap="none" dirty="0"/>
              <a:t>MÖGLICHKEITEN TASTBARE „2D“-OBJEKTE ZU ERSTELLEN</a:t>
            </a:r>
            <a:endParaRPr lang="de-DE" sz="2450" cap="non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524FD5-AD54-48D0-B94B-6B7EAD6D9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828" y="1628800"/>
            <a:ext cx="3709110" cy="511256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Zeichenbrett (Positivfolie)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de-AT" dirty="0">
                <a:solidFill>
                  <a:schemeClr val="bg1"/>
                </a:solidFill>
              </a:rPr>
              <a:t>einfach, schnell, günstig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dirty="0">
                <a:solidFill>
                  <a:schemeClr val="bg1"/>
                </a:solidFill>
              </a:rPr>
              <a:t>nicht reproduzierbar, ungenau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Tiefziehen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de-AT" dirty="0">
                <a:solidFill>
                  <a:schemeClr val="bg1"/>
                </a:solidFill>
              </a:rPr>
              <a:t>pro Seite günstig, und schnell reproduzierbar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dirty="0">
                <a:solidFill>
                  <a:schemeClr val="bg1"/>
                </a:solidFill>
              </a:rPr>
              <a:t>Erstellung der Druckplatten aufwendig und teuer, Tiefziehmaschine sehr teuer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3D Druck auf „Papier“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de-AT" dirty="0">
                <a:solidFill>
                  <a:schemeClr val="bg1"/>
                </a:solidFill>
              </a:rPr>
              <a:t>Genau, hohe Tastqualität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dirty="0">
                <a:solidFill>
                  <a:schemeClr val="bg1"/>
                </a:solidFill>
              </a:rPr>
              <a:t>teures Gerät, lange Produktionsdauer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EM-Print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de-AT" dirty="0">
                <a:solidFill>
                  <a:schemeClr val="bg1"/>
                </a:solidFill>
              </a:rPr>
              <a:t>pro Seite günstig, schnell, relativ einfach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dirty="0">
                <a:solidFill>
                  <a:schemeClr val="bg1"/>
                </a:solidFill>
              </a:rPr>
              <a:t>teures Gerät, Tastqualität oft mangelhaft</a:t>
            </a:r>
            <a:endParaRPr lang="de-DE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Schwellkopie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de-AT" dirty="0">
                <a:solidFill>
                  <a:schemeClr val="bg1"/>
                </a:solidFill>
              </a:rPr>
              <a:t>Gerät und Seite relativ günstig, Erstellung relativ einfach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AT" dirty="0">
                <a:solidFill>
                  <a:schemeClr val="bg1"/>
                </a:solidFill>
              </a:rPr>
              <a:t>Qualität des Papieres sehr unterschiedlich, Einstellung der Hitze braucht Erfahrung</a:t>
            </a:r>
          </a:p>
          <a:p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1D7B59D-D4CD-4544-A1CE-23D2DB8CAC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7" t="8287" b="3321"/>
          <a:stretch/>
        </p:blipFill>
        <p:spPr>
          <a:xfrm>
            <a:off x="4798268" y="116632"/>
            <a:ext cx="3709111" cy="2381296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FCDC0D6-7D29-4A6E-BE14-27F1EFF45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6666" t="3560" r="16753" b="5265"/>
          <a:stretch/>
        </p:blipFill>
        <p:spPr>
          <a:xfrm>
            <a:off x="8585751" y="111661"/>
            <a:ext cx="3197293" cy="3283707"/>
          </a:xfr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4E42BE4-F26D-488C-AC2D-7611427D16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365"/>
          <a:stretch/>
        </p:blipFill>
        <p:spPr>
          <a:xfrm>
            <a:off x="5033238" y="2522699"/>
            <a:ext cx="3293422" cy="205842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ED02B60-D2FC-46D8-9490-BA91174E5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4693" y="3801566"/>
            <a:ext cx="3168352" cy="25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E43F196-B171-480A-BD23-225AB5E14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743744"/>
          </a:xfrm>
        </p:spPr>
        <p:txBody>
          <a:bodyPr>
            <a:normAutofit/>
          </a:bodyPr>
          <a:lstStyle/>
          <a:p>
            <a:r>
              <a:rPr lang="de-AT" sz="2400" dirty="0"/>
              <a:t>Schwellkopierer</a:t>
            </a:r>
            <a:endParaRPr lang="de-DE" sz="24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6937D5B-7412-4677-B765-03BD136EE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8309" y="73763"/>
            <a:ext cx="6480720" cy="6758932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339F01C-DE24-42D6-B5F4-A6D8CA406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240" y="1700808"/>
            <a:ext cx="3293422" cy="489654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AT" dirty="0"/>
              <a:t>Spezialpapier mit Drucker/Kopierer drucken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AT" dirty="0"/>
              <a:t>im Schwellkopierer aufschwellen</a:t>
            </a:r>
          </a:p>
          <a:p>
            <a:pPr>
              <a:lnSpc>
                <a:spcPct val="120000"/>
              </a:lnSpc>
            </a:pPr>
            <a:endParaRPr lang="de-AT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dirty="0"/>
              <a:t>dunkle Flächen absorbieren mehr Wärme wie helle Flächen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dirty="0"/>
              <a:t>Durch Wärme schwellt das Spezialpapier auf</a:t>
            </a:r>
          </a:p>
          <a:p>
            <a:pPr>
              <a:lnSpc>
                <a:spcPct val="120000"/>
              </a:lnSpc>
            </a:pPr>
            <a:endParaRPr lang="de-AT" dirty="0"/>
          </a:p>
          <a:p>
            <a:pPr>
              <a:lnSpc>
                <a:spcPct val="120000"/>
              </a:lnSpc>
            </a:pPr>
            <a:r>
              <a:rPr lang="de-AT" dirty="0"/>
              <a:t>Preis Gerät: ca. 1200€</a:t>
            </a:r>
          </a:p>
          <a:p>
            <a:pPr>
              <a:lnSpc>
                <a:spcPct val="120000"/>
              </a:lnSpc>
            </a:pPr>
            <a:r>
              <a:rPr lang="de-AT" dirty="0"/>
              <a:t>Preis pro Blatt ca. 1€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3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nhaltsplatzhalter 30">
            <a:extLst>
              <a:ext uri="{FF2B5EF4-FFF2-40B4-BE49-F238E27FC236}">
                <a16:creationId xmlns:a16="http://schemas.microsoft.com/office/drawing/2014/main" id="{AEF32F2F-0167-4339-AD88-0756116EF0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893870" y="2239406"/>
            <a:ext cx="3516893" cy="3421842"/>
          </a:xfr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1149514"/>
          </a:xfrm>
        </p:spPr>
        <p:txBody>
          <a:bodyPr rtlCol="0">
            <a:normAutofit/>
          </a:bodyPr>
          <a:lstStyle/>
          <a:p>
            <a:pPr rtl="0"/>
            <a:r>
              <a:rPr lang="de-DE" sz="2800" dirty="0"/>
              <a:t>Nicht jede Abbildung ist für eine Übertragung sinnvoll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99B2814-7C78-4785-B874-13172FDD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776784"/>
          </a:xfrm>
        </p:spPr>
        <p:txBody>
          <a:bodyPr/>
          <a:lstStyle/>
          <a:p>
            <a:r>
              <a:rPr lang="de-AT" cap="none" dirty="0"/>
              <a:t>wenig sinnvoll</a:t>
            </a:r>
            <a:endParaRPr lang="de-DE" cap="non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5FF25E-C36A-440C-BBED-E959C8194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1198" y="1499616"/>
            <a:ext cx="5665040" cy="777504"/>
          </a:xfrm>
        </p:spPr>
        <p:txBody>
          <a:bodyPr/>
          <a:lstStyle/>
          <a:p>
            <a:r>
              <a:rPr lang="de-AT" cap="none" dirty="0"/>
              <a:t>in „2D“ nicht taktil erfassbar</a:t>
            </a:r>
            <a:endParaRPr lang="de-DE" cap="non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73865A0-F391-4334-A9E2-5BFF3378B23D}"/>
                  </a:ext>
                </a:extLst>
              </p14:cNvPr>
              <p14:cNvContentPartPr/>
              <p14:nvPr/>
            </p14:nvContentPartPr>
            <p14:xfrm>
              <a:off x="8958600" y="3330771"/>
              <a:ext cx="36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73865A0-F391-4334-A9E2-5BFF3378B2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04960" y="322313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7021683-8440-4104-95C1-8F6A765DBEA6}"/>
                  </a:ext>
                </a:extLst>
              </p14:cNvPr>
              <p14:cNvContentPartPr/>
              <p14:nvPr/>
            </p14:nvContentPartPr>
            <p14:xfrm>
              <a:off x="8249400" y="3369651"/>
              <a:ext cx="480960" cy="27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7021683-8440-4104-95C1-8F6A765DBE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5760" y="3262011"/>
                <a:ext cx="5886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8265D7B-F01D-43D8-AFCB-A08A133ACA9C}"/>
                  </a:ext>
                </a:extLst>
              </p14:cNvPr>
              <p14:cNvContentPartPr/>
              <p14:nvPr/>
            </p14:nvContentPartPr>
            <p14:xfrm>
              <a:off x="8458200" y="3276411"/>
              <a:ext cx="360" cy="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8265D7B-F01D-43D8-AFCB-A08A133ACA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4200" y="316877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95C4354-B106-4B10-AF72-1957FDE96B86}"/>
                  </a:ext>
                </a:extLst>
              </p14:cNvPr>
              <p14:cNvContentPartPr/>
              <p14:nvPr/>
            </p14:nvContentPartPr>
            <p14:xfrm>
              <a:off x="8414640" y="3058611"/>
              <a:ext cx="48240" cy="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95C4354-B106-4B10-AF72-1957FDE96B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0640" y="2950971"/>
                <a:ext cx="155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3BBE80B-ACE1-4AA6-A8AE-40D22F7BA0D5}"/>
                  </a:ext>
                </a:extLst>
              </p14:cNvPr>
              <p14:cNvContentPartPr/>
              <p14:nvPr/>
            </p14:nvContentPartPr>
            <p14:xfrm>
              <a:off x="8686800" y="2951691"/>
              <a:ext cx="190800" cy="421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3BBE80B-ACE1-4AA6-A8AE-40D22F7BA0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96800" y="2771691"/>
                <a:ext cx="3704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FAEAE34-1001-4E10-BF7F-2F5FF43F68E3}"/>
                  </a:ext>
                </a:extLst>
              </p14:cNvPr>
              <p14:cNvContentPartPr/>
              <p14:nvPr/>
            </p14:nvContentPartPr>
            <p14:xfrm>
              <a:off x="8588520" y="3330411"/>
              <a:ext cx="291600" cy="118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FAEAE34-1001-4E10-BF7F-2F5FF43F68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98880" y="3150411"/>
                <a:ext cx="4712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9EE38E0-B380-4711-B8BA-9DCE16D03ECD}"/>
                  </a:ext>
                </a:extLst>
              </p14:cNvPr>
              <p14:cNvContentPartPr/>
              <p14:nvPr/>
            </p14:nvContentPartPr>
            <p14:xfrm>
              <a:off x="4118760" y="4484571"/>
              <a:ext cx="377280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9EE38E0-B380-4711-B8BA-9DCE16D03E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28760" y="4304931"/>
                <a:ext cx="5569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5BC2549-2021-4232-AC23-F21F1D5E00C5}"/>
                  </a:ext>
                </a:extLst>
              </p14:cNvPr>
              <p14:cNvContentPartPr/>
              <p14:nvPr/>
            </p14:nvContentPartPr>
            <p14:xfrm>
              <a:off x="7663320" y="4876611"/>
              <a:ext cx="360" cy="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5BC2549-2021-4232-AC23-F21F1D5E00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73680" y="4696971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Grafik 32">
            <a:extLst>
              <a:ext uri="{FF2B5EF4-FFF2-40B4-BE49-F238E27FC236}">
                <a16:creationId xmlns:a16="http://schemas.microsoft.com/office/drawing/2014/main" id="{370FF93A-EEA4-4BB3-9C2D-D9AC517414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3485" y="4247553"/>
            <a:ext cx="2318867" cy="23253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24BF074-2EC0-4B16-9162-8DE89772DFE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54452" y="2668295"/>
            <a:ext cx="2132710" cy="1521409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C659344-538B-4986-99A7-F88A64677B7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71202" y="1496154"/>
            <a:ext cx="2611150" cy="2923448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86B3993D-CFE2-4FB0-BC47-BEB8759ABBD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34372" y="4605663"/>
            <a:ext cx="3699667" cy="199168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38E470B-9F63-4B9E-9B30-933FABBF0969}"/>
              </a:ext>
            </a:extLst>
          </p:cNvPr>
          <p:cNvSpPr txBox="1"/>
          <p:nvPr/>
        </p:nvSpPr>
        <p:spPr>
          <a:xfrm>
            <a:off x="1593436" y="539702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Linearisieren:</a:t>
            </a:r>
          </a:p>
          <a:p>
            <a:pPr marL="342900" indent="-342900">
              <a:buAutoNum type="alphaLcParenR"/>
            </a:pPr>
            <a:r>
              <a:rPr lang="de-AT" dirty="0"/>
              <a:t>0,35 ? 0,15 =0,5</a:t>
            </a:r>
          </a:p>
          <a:p>
            <a:pPr marL="342900" indent="-342900">
              <a:buAutoNum type="alphaLcParenR"/>
            </a:pPr>
            <a:r>
              <a:rPr lang="de-AT" dirty="0"/>
              <a:t>3,6 ? 7,2 =0,5 </a:t>
            </a:r>
          </a:p>
          <a:p>
            <a:pPr marL="342900" indent="-342900">
              <a:buAutoNum type="alphaLcParenR"/>
            </a:pPr>
            <a:r>
              <a:rPr lang="de-AT" dirty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96EC3-AD44-477C-8E6F-C02378E0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91816"/>
          </a:xfrm>
        </p:spPr>
        <p:txBody>
          <a:bodyPr>
            <a:normAutofit fontScale="90000"/>
          </a:bodyPr>
          <a:lstStyle/>
          <a:p>
            <a:r>
              <a:rPr lang="de-DE" dirty="0"/>
              <a:t>welche Abbildungen sind taktil übertragbar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E496DE-29D3-4567-8B37-EED947AFE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820" y="1916832"/>
            <a:ext cx="3816424" cy="489654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AT" dirty="0"/>
              <a:t>zu geringe </a:t>
            </a:r>
            <a:r>
              <a:rPr lang="de-AT" b="1" dirty="0"/>
              <a:t>Linienabstände</a:t>
            </a:r>
            <a:r>
              <a:rPr lang="de-AT" dirty="0"/>
              <a:t> machen das verfolgen einer Linie unmöglich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AT" b="1" dirty="0"/>
              <a:t>Koordinatengitter</a:t>
            </a:r>
            <a:r>
              <a:rPr lang="de-AT" dirty="0"/>
              <a:t> nur wenn notwendig einblenden (zu viele Informationen verwirren)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AT" dirty="0"/>
              <a:t>nie mehr als </a:t>
            </a:r>
            <a:r>
              <a:rPr lang="de-AT" b="1" dirty="0"/>
              <a:t>drei Graphen </a:t>
            </a:r>
            <a:r>
              <a:rPr lang="de-AT" dirty="0"/>
              <a:t>auf einer Grafik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AT" b="1" dirty="0"/>
              <a:t>aufteilen</a:t>
            </a:r>
            <a:r>
              <a:rPr lang="de-AT" dirty="0"/>
              <a:t> einer Grafik auf mehrere Seiten oft sinnvoll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AT" dirty="0"/>
              <a:t>hier abgebildete </a:t>
            </a:r>
            <a:r>
              <a:rPr lang="de-AT" b="1" dirty="0"/>
              <a:t>Linienmarkierungen</a:t>
            </a:r>
            <a:r>
              <a:rPr lang="de-AT" dirty="0"/>
              <a:t> sind vom Finger nicht unterscheidbar</a:t>
            </a:r>
          </a:p>
          <a:p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239688D-92BD-4BA5-AF98-8ABA901E723C}"/>
                  </a:ext>
                </a:extLst>
              </p14:cNvPr>
              <p14:cNvContentPartPr/>
              <p14:nvPr/>
            </p14:nvContentPartPr>
            <p14:xfrm>
              <a:off x="5257800" y="3232869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239688D-92BD-4BA5-AF98-8ABA901E72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7800" y="30532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C1ABD07-B68C-45AB-BBBB-25B5F003F23E}"/>
                  </a:ext>
                </a:extLst>
              </p14:cNvPr>
              <p14:cNvContentPartPr/>
              <p14:nvPr/>
            </p14:nvContentPartPr>
            <p14:xfrm>
              <a:off x="5214240" y="3298029"/>
              <a:ext cx="45360" cy="986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C1ABD07-B68C-45AB-BBBB-25B5F003F2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4240" y="3118389"/>
                <a:ext cx="22500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B321A1A-45CC-4158-BBF2-ED7C7E1AB63D}"/>
                  </a:ext>
                </a:extLst>
              </p14:cNvPr>
              <p14:cNvContentPartPr/>
              <p14:nvPr/>
            </p14:nvContentPartPr>
            <p14:xfrm>
              <a:off x="5257800" y="3417909"/>
              <a:ext cx="36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B321A1A-45CC-4158-BBF2-ED7C7E1AB6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7800" y="323826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5511515-0C1A-4DF0-A497-FE7759941367}"/>
                  </a:ext>
                </a:extLst>
              </p14:cNvPr>
              <p14:cNvContentPartPr/>
              <p14:nvPr/>
            </p14:nvContentPartPr>
            <p14:xfrm>
              <a:off x="5181120" y="3202269"/>
              <a:ext cx="9360" cy="88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5511515-0C1A-4DF0-A497-FE77599413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1120" y="3022629"/>
                <a:ext cx="189000" cy="44784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AC6668E1-C0D2-4A52-90A4-B276DB567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4870276" y="768781"/>
            <a:ext cx="6912768" cy="5190279"/>
          </a:xfrm>
        </p:spPr>
      </p:pic>
    </p:spTree>
    <p:extLst>
      <p:ext uri="{BB962C8B-B14F-4D97-AF65-F5344CB8AC3E}">
        <p14:creationId xmlns:p14="http://schemas.microsoft.com/office/powerpoint/2010/main" val="20010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E6F5A-6453-4AF5-8E1D-C5175D8A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</a:t>
            </a:r>
            <a:br>
              <a:rPr lang="de-AT" dirty="0"/>
            </a:br>
            <a:r>
              <a:rPr lang="de-AT" dirty="0"/>
              <a:t>Integral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B709A64-AB26-4353-92BC-8466CE57E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65987" y="620688"/>
            <a:ext cx="6745050" cy="5809320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1A0E02-DA2C-49B6-8EB6-C825FC3C9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096" y="1844824"/>
            <a:ext cx="3849147" cy="470922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tastbarer Inhalt immer </a:t>
            </a:r>
            <a:r>
              <a:rPr lang="de-AT" b="1" dirty="0"/>
              <a:t>schwarz oder Graustufen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b="1" dirty="0"/>
              <a:t>Graustufen</a:t>
            </a:r>
            <a:r>
              <a:rPr lang="de-AT" dirty="0"/>
              <a:t> schwellen weniger hoch auf und ermöglichen eine zweite, niedrigere Ebene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Inhalt der nur mit Augen gelesen wird immer </a:t>
            </a:r>
            <a:r>
              <a:rPr lang="de-AT" b="1" dirty="0"/>
              <a:t>rot (schwellt nicht auf)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mathematische Ausdrücke müssen </a:t>
            </a:r>
            <a:r>
              <a:rPr lang="de-AT" b="1" dirty="0"/>
              <a:t>linearisiert</a:t>
            </a:r>
            <a:r>
              <a:rPr lang="de-AT" dirty="0"/>
              <a:t>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wenn in Strukturen beschriftet wird, muss die </a:t>
            </a:r>
            <a:r>
              <a:rPr lang="de-AT" b="1" dirty="0"/>
              <a:t>Struktur großräumig ausgelassen </a:t>
            </a:r>
            <a:r>
              <a:rPr lang="de-AT" dirty="0"/>
              <a:t>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37D23-7965-4EA0-B79B-4817B157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/>
          <a:lstStyle/>
          <a:p>
            <a:r>
              <a:rPr lang="de-AT" dirty="0"/>
              <a:t>Beispiel Höhensatz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CEC7F2B-9348-4424-9BF3-C19DCE473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0276" y="764704"/>
            <a:ext cx="6817133" cy="5256584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CD5499-7816-43D8-8996-361611DC9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820" y="1988840"/>
            <a:ext cx="3672408" cy="448816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b="1" dirty="0"/>
              <a:t>Abstand von Beschriftung </a:t>
            </a:r>
            <a:r>
              <a:rPr lang="de-AT" dirty="0"/>
              <a:t>zur Linie min. 3mm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b="1" dirty="0"/>
              <a:t>Abstand von Füllung </a:t>
            </a:r>
            <a:r>
              <a:rPr lang="de-AT" dirty="0"/>
              <a:t>zur Linie min. 3mm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b="1" dirty="0"/>
              <a:t>Flächen</a:t>
            </a:r>
            <a:r>
              <a:rPr lang="de-AT" dirty="0"/>
              <a:t> nie mit schwarz füllen (wird zu heiß und bricht auf)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nicht mehr als </a:t>
            </a:r>
            <a:r>
              <a:rPr lang="de-AT" b="1" dirty="0"/>
              <a:t>zwei </a:t>
            </a:r>
            <a:r>
              <a:rPr lang="de-AT" dirty="0"/>
              <a:t>Arten von </a:t>
            </a:r>
            <a:r>
              <a:rPr lang="de-AT" b="1" dirty="0"/>
              <a:t>Strukturen</a:t>
            </a:r>
            <a:r>
              <a:rPr lang="de-AT" dirty="0"/>
              <a:t> auf einer Grafik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nicht mehr als </a:t>
            </a:r>
            <a:r>
              <a:rPr lang="de-AT" b="1" dirty="0"/>
              <a:t>drei </a:t>
            </a:r>
            <a:r>
              <a:rPr lang="de-AT" dirty="0"/>
              <a:t>unterschiedliche </a:t>
            </a:r>
            <a:r>
              <a:rPr lang="de-AT" b="1" dirty="0"/>
              <a:t>Linienarten</a:t>
            </a:r>
            <a:r>
              <a:rPr lang="de-AT" dirty="0"/>
              <a:t> auf einer Grafik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1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05D8E4B-111F-41FC-A192-4CAAE7EBC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60" y="573630"/>
            <a:ext cx="7116168" cy="6239746"/>
          </a:xfrm>
          <a:prstGeom prst="rect">
            <a:avLst/>
          </a:prstGeo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839F7EE2-41FC-441F-B940-D58AD66C1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258" t="6999" r="10818"/>
          <a:stretch/>
        </p:blipFill>
        <p:spPr>
          <a:xfrm>
            <a:off x="1217938" y="-1"/>
            <a:ext cx="4300409" cy="2687291"/>
          </a:xfrm>
        </p:spPr>
      </p:pic>
    </p:spTree>
    <p:extLst>
      <p:ext uri="{BB962C8B-B14F-4D97-AF65-F5344CB8AC3E}">
        <p14:creationId xmlns:p14="http://schemas.microsoft.com/office/powerpoint/2010/main" val="22886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BC6A2BB-BD00-42FD-BC9C-753CE2F8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938785"/>
          </a:xfrm>
        </p:spPr>
        <p:txBody>
          <a:bodyPr/>
          <a:lstStyle/>
          <a:p>
            <a:r>
              <a:rPr lang="de-AT" dirty="0"/>
              <a:t>Möglichkeiten zur Erstellung von Vorlagen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72CBD7-E975-4E9E-A619-A9969F788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4255" y="1340768"/>
            <a:ext cx="3114753" cy="864096"/>
          </a:xfrm>
          <a:solidFill>
            <a:srgbClr val="C0CAD2"/>
          </a:solidFill>
          <a:ln>
            <a:noFill/>
          </a:ln>
        </p:spPr>
        <p:txBody>
          <a:bodyPr anchor="ctr"/>
          <a:lstStyle/>
          <a:p>
            <a:r>
              <a:rPr lang="de-AT" sz="1800" dirty="0"/>
              <a:t>ein vorhandenes Bild (Foto/Screenshot) mit PC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6F9DCD9-D604-4C45-9181-BF3238F33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2014" y="2492896"/>
            <a:ext cx="3114753" cy="3649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Rastergrafik / Pixel</a:t>
            </a:r>
            <a:endParaRPr lang="de-DE" dirty="0"/>
          </a:p>
          <a:p>
            <a:endParaRPr lang="de-AT" dirty="0"/>
          </a:p>
          <a:p>
            <a:pPr lvl="1"/>
            <a:r>
              <a:rPr lang="de-AT" dirty="0"/>
              <a:t>Paint.net</a:t>
            </a:r>
          </a:p>
          <a:p>
            <a:pPr lvl="1"/>
            <a:r>
              <a:rPr lang="de-AT" dirty="0"/>
              <a:t>Word</a:t>
            </a:r>
          </a:p>
          <a:p>
            <a:pPr lvl="1"/>
            <a:r>
              <a:rPr lang="de-AT" dirty="0"/>
              <a:t>Gimp</a:t>
            </a:r>
          </a:p>
          <a:p>
            <a:pPr lvl="1"/>
            <a:r>
              <a:rPr lang="de-AT" dirty="0"/>
              <a:t>Photoshop</a:t>
            </a:r>
          </a:p>
          <a:p>
            <a:pPr lvl="1"/>
            <a:r>
              <a:rPr lang="de-AT" dirty="0"/>
              <a:t>...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9C971C-185B-4618-904A-BD4ECB256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37003" y="1338086"/>
            <a:ext cx="2905561" cy="864096"/>
          </a:xfrm>
          <a:solidFill>
            <a:srgbClr val="ACB9C4"/>
          </a:solidFill>
        </p:spPr>
        <p:txBody>
          <a:bodyPr anchor="ctr"/>
          <a:lstStyle/>
          <a:p>
            <a:r>
              <a:rPr lang="de-AT" sz="1800" dirty="0"/>
              <a:t>eine Grafik selbst neu Zeichnen</a:t>
            </a:r>
            <a:endParaRPr lang="de-DE" sz="18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D51EEE1-752C-40E1-99AE-E4F5B2C27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32520" y="2492896"/>
            <a:ext cx="2905560" cy="3967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Vektorgrafik</a:t>
            </a:r>
            <a:endParaRPr lang="de-DE" dirty="0"/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Word</a:t>
            </a:r>
          </a:p>
          <a:p>
            <a:pPr lvl="1"/>
            <a:r>
              <a:rPr lang="de-AT" dirty="0" err="1"/>
              <a:t>Geogebra</a:t>
            </a:r>
            <a:endParaRPr lang="de-AT" dirty="0"/>
          </a:p>
          <a:p>
            <a:pPr lvl="1"/>
            <a:r>
              <a:rPr lang="de-AT" dirty="0" err="1"/>
              <a:t>Inkscape</a:t>
            </a:r>
            <a:endParaRPr lang="de-AT" dirty="0"/>
          </a:p>
          <a:p>
            <a:pPr lvl="1"/>
            <a:r>
              <a:rPr lang="de-AT" dirty="0"/>
              <a:t>Illustrator</a:t>
            </a:r>
          </a:p>
          <a:p>
            <a:pPr lvl="1"/>
            <a:r>
              <a:rPr lang="de-AT" dirty="0" err="1"/>
              <a:t>Termevaluator</a:t>
            </a:r>
            <a:endParaRPr lang="de-AT" dirty="0"/>
          </a:p>
          <a:p>
            <a:pPr lvl="1"/>
            <a:r>
              <a:rPr lang="de-AT" dirty="0"/>
              <a:t>...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A0EEE4A-E5B5-4FE0-96B9-CF1D20F0A6E4}"/>
              </a:ext>
            </a:extLst>
          </p:cNvPr>
          <p:cNvSpPr txBox="1">
            <a:spLocks/>
          </p:cNvSpPr>
          <p:nvPr/>
        </p:nvSpPr>
        <p:spPr>
          <a:xfrm>
            <a:off x="1611507" y="1340768"/>
            <a:ext cx="3114753" cy="864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Euphemia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Zeichnen mit Stift und Lineal</a:t>
            </a:r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1870875F-9FB2-4A43-A7C8-348B15837BFD}"/>
              </a:ext>
            </a:extLst>
          </p:cNvPr>
          <p:cNvSpPr txBox="1">
            <a:spLocks/>
          </p:cNvSpPr>
          <p:nvPr/>
        </p:nvSpPr>
        <p:spPr>
          <a:xfrm>
            <a:off x="1593437" y="2492896"/>
            <a:ext cx="3132824" cy="367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de-AT" dirty="0"/>
              <a:t>auf Papier</a:t>
            </a:r>
            <a:endParaRPr lang="de-DE" dirty="0"/>
          </a:p>
          <a:p>
            <a:endParaRPr lang="de-AT" dirty="0"/>
          </a:p>
          <a:p>
            <a:pPr lvl="1"/>
            <a:r>
              <a:rPr lang="de-AT" dirty="0"/>
              <a:t>Papier, Lineal,..</a:t>
            </a:r>
          </a:p>
          <a:p>
            <a:pPr lvl="1"/>
            <a:r>
              <a:rPr lang="de-AT" dirty="0"/>
              <a:t>auf Schwellpapier kopieren</a:t>
            </a:r>
          </a:p>
          <a:p>
            <a:pPr marL="36576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69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ematik 16: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68_TF02787947" id="{C1576DAF-C5C4-4C51-88ED-7783D3D40434}" vid="{34A11073-710A-4964-9C24-5C4495B1BC2C}"/>
    </a:ext>
  </a:extLst>
</a:theme>
</file>

<file path=ppt/theme/theme2.xml><?xml version="1.0" encoding="utf-8"?>
<a:theme xmlns:a="http://schemas.openxmlformats.org/drawingml/2006/main" name="Office-Design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für den Mathematikunterricht mit Pi (Breitbild)</Template>
  <TotalTime>0</TotalTime>
  <Words>545</Words>
  <Application>Microsoft Office PowerPoint</Application>
  <PresentationFormat>Benutzerdefiniert</PresentationFormat>
  <Paragraphs>143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Euphemia</vt:lpstr>
      <vt:lpstr>HBS-8-Braille Taktil</vt:lpstr>
      <vt:lpstr>Symbol</vt:lpstr>
      <vt:lpstr>Wingdings</vt:lpstr>
      <vt:lpstr>Mathematik 16:9</vt:lpstr>
      <vt:lpstr>Grafik taktil</vt:lpstr>
      <vt:lpstr>MÖGLICHKEITEN TASTBARE „2D“-OBJEKTE ZU ERSTELLEN</vt:lpstr>
      <vt:lpstr>Schwellkopierer</vt:lpstr>
      <vt:lpstr>Nicht jede Abbildung ist für eine Übertragung sinnvoll</vt:lpstr>
      <vt:lpstr>welche Abbildungen sind taktil übertragbar</vt:lpstr>
      <vt:lpstr>Beispiel  Integral</vt:lpstr>
      <vt:lpstr>Beispiel Höhensatz</vt:lpstr>
      <vt:lpstr>PowerPoint-Präsentation</vt:lpstr>
      <vt:lpstr>Möglichkeiten zur Erstellung von Vorlagen</vt:lpstr>
      <vt:lpstr>Grafik überarbeiten</vt:lpstr>
      <vt:lpstr>Karten selbst erstellen</vt:lpstr>
      <vt:lpstr>Grafik in Word erstellen</vt:lpstr>
      <vt:lpstr>Inkscape</vt:lpstr>
      <vt:lpstr>erstellen mit Geogebra </vt:lpstr>
      <vt:lpstr>Grafiken mit Termevaluator erstellen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Graphik taktil</dc:title>
  <dc:creator>Johannes Weingartner</dc:creator>
  <cp:lastModifiedBy>Johannes Weingartner</cp:lastModifiedBy>
  <cp:revision>62</cp:revision>
  <cp:lastPrinted>2018-11-03T08:58:03Z</cp:lastPrinted>
  <dcterms:created xsi:type="dcterms:W3CDTF">2018-10-29T14:44:58Z</dcterms:created>
  <dcterms:modified xsi:type="dcterms:W3CDTF">2018-11-25T16:33:53Z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